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67" r:id="rId19"/>
    <p:sldId id="2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73640" autoAdjust="0"/>
  </p:normalViewPr>
  <p:slideViewPr>
    <p:cSldViewPr>
      <p:cViewPr>
        <p:scale>
          <a:sx n="55" d="100"/>
          <a:sy n="55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A599-E655-4846-8E4D-697BE88345E8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A78A-EDE7-464B-9E79-694CF10B8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78A-EDE7-464B-9E79-694CF10B81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 fontAlgn="base"/>
            <a:r>
              <a:rPr lang="en-US" b="1" dirty="0" smtClean="0"/>
              <a:t>Submit a FAFSA</a:t>
            </a:r>
            <a:r>
              <a:rPr lang="en-US" b="1" baseline="30000" dirty="0" smtClean="0"/>
              <a:t>®</a:t>
            </a:r>
            <a:r>
              <a:rPr lang="en-US" b="1" dirty="0" smtClean="0"/>
              <a:t> Earlier:</a:t>
            </a:r>
            <a:r>
              <a:rPr lang="en-US" dirty="0" smtClean="0"/>
              <a:t>  Students will be able to file a 2017–18 FAFSA as early as Oct. 1, 2016, rather than beginning on Jan. 1, 2017. </a:t>
            </a:r>
          </a:p>
          <a:p>
            <a:pPr lvl="0" fontAlgn="base"/>
            <a:r>
              <a:rPr lang="en-US" b="1" dirty="0" smtClean="0"/>
              <a:t>Use Earlier Income Information:</a:t>
            </a:r>
            <a:r>
              <a:rPr lang="en-US" dirty="0" smtClean="0"/>
              <a:t> Beginning with the 2017–18 FAFSA, students will report income information from an earlier tax year.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endParaRPr lang="en-US" dirty="0" smtClean="0"/>
          </a:p>
          <a:p>
            <a:pPr lvl="0" fontAlgn="base"/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1992 – Free Application for Federal Student Aid (FAFSA)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1997 – FAFSA on the Web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2008 – IRS Data Retrieval Tool (2009-10 FAFSA)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2009 – Skip/Smart Logic (2010-11 FAFSA)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2016 – Earlier Launch &amp; Earlier Income and Tax Information Required (2017-18 FAFSA)</a:t>
            </a:r>
          </a:p>
          <a:p>
            <a:pPr lvl="0" fontAlgn="base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78A-EDE7-464B-9E79-694CF10B81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the income information carry over in a renewal FAFSA?</a:t>
            </a:r>
          </a:p>
          <a:p>
            <a:pPr marL="457200" indent="-457200">
              <a:buFont typeface="+mj-lt"/>
              <a:buAutoNum type="arabicParenR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 applicants report 2016 income information instead of 2015?</a:t>
            </a:r>
          </a:p>
          <a:p>
            <a:pPr marL="457200" indent="-457200">
              <a:buFont typeface="+mj-lt"/>
              <a:buAutoNum type="arabicParenR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I’ve had a major change (ex. dependency status or marital status) between 2016-2017 and 2017-2018?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78A-EDE7-464B-9E79-694CF10B81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78A-EDE7-464B-9E79-694CF10B8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78A-EDE7-464B-9E79-694CF10B81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A78A-EDE7-464B-9E79-694CF10B81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21, 2016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9"/>
            <a:ext cx="3524693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075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July 11, 2013</a:t>
            </a:r>
          </a:p>
          <a:p>
            <a:pPr algn="ctr"/>
            <a:r>
              <a:rPr lang="en-US" sz="2400" b="1" dirty="0" smtClean="0"/>
              <a:t>Tinley Park, Illinois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8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59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43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7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3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6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0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71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7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rickc@collegeacces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arickc@collegeacces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aidtoolkit.ed.gov/tk/announcement-detail.jsp?id=2017-18-fafsa-chang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acnet.org/ppy" TargetMode="External"/><Relationship Id="rId2" Type="http://schemas.openxmlformats.org/officeDocument/2006/relationships/hyperlink" Target="http://www.collegeaccess.org/EarlyFAFSAResour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nasfaa.org/ppy_toolki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/>
              <a:t>FAFSA Simplification – What's Here and What's on the Horizon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Carrie </a:t>
            </a:r>
            <a:r>
              <a:rPr lang="en-US" dirty="0" err="1"/>
              <a:t>Warick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Director of Partnership and Policy</a:t>
            </a:r>
            <a:br>
              <a:rPr lang="en-US" dirty="0"/>
            </a:br>
            <a:r>
              <a:rPr lang="en-US" dirty="0"/>
              <a:t>National College Access </a:t>
            </a:r>
            <a:r>
              <a:rPr lang="en-US" dirty="0" smtClean="0"/>
              <a:t>Network</a:t>
            </a:r>
          </a:p>
          <a:p>
            <a:r>
              <a:rPr lang="en-US" dirty="0" smtClean="0">
                <a:hlinkClick r:id="rId3"/>
              </a:rPr>
              <a:t>warickc@collegeaccess.org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CarrieWarick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17"/>
            <a:ext cx="8229600" cy="1143000"/>
          </a:xfrm>
        </p:spPr>
        <p:txBody>
          <a:bodyPr/>
          <a:lstStyle/>
          <a:p>
            <a:r>
              <a:rPr lang="en-US" dirty="0" smtClean="0"/>
              <a:t>Student Demo: from FSA 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66800"/>
            <a:ext cx="8898023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Eligibility: Combines School and Housing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825765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Dependency Status: Easier “Who Are My Parents?”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76400"/>
            <a:ext cx="8696393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Demographics: Means Tested Benefits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64756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Tax Info: Expand Who Can Access IRS DRT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447800"/>
            <a:ext cx="8918885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Page: New Optional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71600"/>
            <a:ext cx="8825765" cy="3962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NCAN Approach to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Tx/>
            </a:pPr>
            <a:r>
              <a:rPr lang="en-US" dirty="0"/>
              <a:t>Three pathways: Means Tested Benefits Applicant/Simple Tax Filers/Families with Tax Schedules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Optional State Question Page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Expanding Those Able to Use IRS Data Retrieval Tool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Used Brain Trust of Experts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Combine User Testing and Research to Make Final Recommendation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5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FAFSA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Rebranding of College Goal Sunday to be announced in September</a:t>
            </a:r>
          </a:p>
          <a:p>
            <a:pPr>
              <a:buClrTx/>
            </a:pPr>
            <a:r>
              <a:rPr lang="en-US" dirty="0"/>
              <a:t>Provide tools for local, regional and/or state FAFSA Completion campaigns or assistance workshops</a:t>
            </a:r>
          </a:p>
          <a:p>
            <a:pPr>
              <a:buClrTx/>
            </a:pPr>
            <a:r>
              <a:rPr lang="en-US" dirty="0"/>
              <a:t>Brand will be open source: any entity that does not charge students a fee may use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Carrie </a:t>
            </a:r>
            <a:r>
              <a:rPr lang="en-US" dirty="0" err="1"/>
              <a:t>Warick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Director of Partnership and Policy</a:t>
            </a:r>
            <a:br>
              <a:rPr lang="en-US" dirty="0"/>
            </a:br>
            <a:r>
              <a:rPr lang="en-US" dirty="0"/>
              <a:t>National College Access </a:t>
            </a:r>
            <a:r>
              <a:rPr lang="en-US" dirty="0" smtClean="0"/>
              <a:t>Network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warickc@collegeaccess.org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CarrieWarick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b="1" dirty="0" smtClean="0"/>
              <a:t>Early FAFSA Starts in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2738"/>
            <a:ext cx="9161775" cy="479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FAFSA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Benefit #1: Alignment</a:t>
            </a:r>
          </a:p>
          <a:p>
            <a:pPr lvl="1"/>
            <a:r>
              <a:rPr lang="en-US" sz="2000" dirty="0"/>
              <a:t>Many college application deadlines occur in the fall</a:t>
            </a:r>
          </a:p>
          <a:p>
            <a:pPr lvl="1"/>
            <a:r>
              <a:rPr lang="en-US" sz="2000" dirty="0"/>
              <a:t>Alignment of FAFSA availability = less confusion</a:t>
            </a:r>
          </a:p>
          <a:p>
            <a:r>
              <a:rPr lang="en-US" sz="2000" dirty="0"/>
              <a:t>Benefit #2: Certainty</a:t>
            </a:r>
          </a:p>
          <a:p>
            <a:pPr lvl="1"/>
            <a:r>
              <a:rPr lang="en-US" sz="2000" dirty="0"/>
              <a:t>No need to estimate tax information</a:t>
            </a:r>
          </a:p>
          <a:p>
            <a:pPr lvl="1"/>
            <a:r>
              <a:rPr lang="en-US" sz="2000" dirty="0"/>
              <a:t>IRS Data Retrieval Tool available at launch</a:t>
            </a:r>
          </a:p>
          <a:p>
            <a:pPr lvl="1"/>
            <a:r>
              <a:rPr lang="en-US" sz="2000" dirty="0"/>
              <a:t>Earlier receipt of Expected Family Contribution (helps with assessing net costs)</a:t>
            </a:r>
          </a:p>
          <a:p>
            <a:r>
              <a:rPr lang="en-US" sz="2000" dirty="0"/>
              <a:t>Benefit #3: Less Pressure</a:t>
            </a:r>
          </a:p>
          <a:p>
            <a:pPr lvl="1"/>
            <a:r>
              <a:rPr lang="en-US" sz="2000" dirty="0"/>
              <a:t>More time before (most) state and school financial deadlines</a:t>
            </a:r>
          </a:p>
          <a:p>
            <a:pPr lvl="1"/>
            <a:r>
              <a:rPr lang="en-US" sz="2000" dirty="0"/>
              <a:t>More time to compare school offers before College Signing </a:t>
            </a:r>
            <a:r>
              <a:rPr lang="en-US" sz="2000" dirty="0" smtClean="0"/>
              <a:t>Day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8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Prior-Prior and Early FAFSA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600" dirty="0" smtClean="0">
                <a:cs typeface="Arial" panose="020B0604020202020204" pitchFamily="34" charset="0"/>
              </a:rPr>
              <a:t>Information will not carry over in renewal FAFSA</a:t>
            </a:r>
          </a:p>
          <a:p>
            <a:pPr>
              <a:defRPr/>
            </a:pPr>
            <a:r>
              <a:rPr lang="en-US" altLang="en-US" sz="3600" dirty="0" smtClean="0">
                <a:cs typeface="Arial" panose="020B0604020202020204" pitchFamily="34" charset="0"/>
              </a:rPr>
              <a:t>Professional </a:t>
            </a:r>
            <a:r>
              <a:rPr lang="en-US" altLang="en-US" sz="3600" dirty="0">
                <a:cs typeface="Arial" panose="020B0604020202020204" pitchFamily="34" charset="0"/>
              </a:rPr>
              <a:t>judgment: More is </a:t>
            </a:r>
            <a:r>
              <a:rPr lang="en-US" altLang="en-US" sz="3600" dirty="0" smtClean="0">
                <a:cs typeface="Arial" panose="020B0604020202020204" pitchFamily="34" charset="0"/>
              </a:rPr>
              <a:t>expected</a:t>
            </a:r>
          </a:p>
          <a:p>
            <a:pPr lvl="1"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Students CANNOT choose to use 2016 income on FAFSA, must request FAA to review due to change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600" dirty="0">
                <a:cs typeface="Arial" panose="020B0604020202020204" pitchFamily="34" charset="0"/>
              </a:rPr>
              <a:t>Pell schedules and campus-based awards</a:t>
            </a:r>
          </a:p>
          <a:p>
            <a:pPr>
              <a:defRPr/>
            </a:pPr>
            <a:r>
              <a:rPr lang="en-US" altLang="en-US" sz="3600" dirty="0">
                <a:cs typeface="Arial" panose="020B0604020202020204" pitchFamily="34" charset="0"/>
              </a:rPr>
              <a:t>Verification </a:t>
            </a:r>
          </a:p>
          <a:p>
            <a:pPr marL="857250" lvl="2" indent="-457200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Use of DRT will reduce selection for verification</a:t>
            </a:r>
          </a:p>
          <a:p>
            <a:pPr marL="857250" lvl="2" indent="-457200"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Documentation of income/taxes from 2016-2017 can be used for 2017-2018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6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Resources: FSA</a:t>
            </a:r>
            <a:br>
              <a:rPr lang="en-US" b="1" dirty="0"/>
            </a:br>
            <a:r>
              <a:rPr lang="en-US" sz="2700" b="1" cap="all" dirty="0">
                <a:hlinkClick r:id="rId3"/>
              </a:rPr>
              <a:t>https://financialaidtoolkit.ed.gov</a:t>
            </a:r>
            <a:r>
              <a:rPr lang="en-US" sz="2700" b="1" dirty="0">
                <a:hlinkClick r:id="rId3"/>
              </a:rPr>
              <a:t>/tk/announcement-detail.jsp?id=2017-18-fafsa-changes</a:t>
            </a:r>
            <a:r>
              <a:rPr lang="en-US" sz="2700" b="1" dirty="0"/>
              <a:t> 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  <p:pic>
        <p:nvPicPr>
          <p:cNvPr id="4" name="Content Placeholder 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6002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Resources: </a:t>
            </a:r>
            <a:r>
              <a:rPr lang="en-US" sz="4000" b="1" dirty="0" smtClean="0"/>
              <a:t>NCAN, NACAC, NASFAA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College Access Network: </a:t>
            </a:r>
            <a:r>
              <a:rPr lang="en-US" dirty="0" smtClean="0">
                <a:hlinkClick r:id="rId2"/>
              </a:rPr>
              <a:t>www.collegeaccess.org/EarlyFAFSAResources</a:t>
            </a:r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National Association of College Admissions Counselors: </a:t>
            </a:r>
            <a:r>
              <a:rPr lang="en-US" dirty="0" smtClean="0">
                <a:hlinkClick r:id="rId3"/>
              </a:rPr>
              <a:t>www.nacacnet.org/ppy</a:t>
            </a:r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National Association of Student Financial </a:t>
            </a:r>
            <a:r>
              <a:rPr lang="en-US" dirty="0"/>
              <a:t>Aid Administrators: </a:t>
            </a:r>
            <a:r>
              <a:rPr lang="en-US" dirty="0" smtClean="0">
                <a:hlinkClick r:id="rId4"/>
              </a:rPr>
              <a:t>www.nasfaa.org/ppy_toolkit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6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Simplification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Stop asking real poor students to prove they are poor over and over again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Improve the user experience when filing the FAFSA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Remove questions not needed for the federal formula and those answered by the fewest number of </a:t>
            </a:r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Simplification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/>
              <a:t>Several groups working on simplification-NASFAA, Gates Foundation and NCAN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Bi-Partisan interest in DC for simplification</a:t>
            </a:r>
            <a:r>
              <a:rPr lang="en-US" b="1" dirty="0"/>
              <a:t> - the devil is in the details</a:t>
            </a:r>
          </a:p>
          <a:p>
            <a:pPr>
              <a:buClrTx/>
            </a:pPr>
            <a:endParaRPr lang="en-US" sz="2000" b="1" dirty="0"/>
          </a:p>
          <a:p>
            <a:pPr>
              <a:buClrTx/>
            </a:pPr>
            <a:r>
              <a:rPr lang="en-US" dirty="0"/>
              <a:t>Common Theme: Different Pathways for Different Applicants</a:t>
            </a:r>
          </a:p>
          <a:p>
            <a:pPr>
              <a:buClrTx/>
            </a:pPr>
            <a:endParaRPr lang="en-US" sz="2000" dirty="0"/>
          </a:p>
          <a:p>
            <a:pPr>
              <a:buClrTx/>
            </a:pPr>
            <a:r>
              <a:rPr lang="en-US" dirty="0"/>
              <a:t>Likely to occur during Higher Ed Reauthorization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9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NCAN Simplification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/>
              <a:t>Take new user experience to actual students</a:t>
            </a:r>
          </a:p>
          <a:p>
            <a:pPr>
              <a:buClrTx/>
            </a:pPr>
            <a:r>
              <a:rPr lang="en-US" dirty="0"/>
              <a:t>Developing a prototype for user testing this fall</a:t>
            </a:r>
          </a:p>
          <a:p>
            <a:pPr>
              <a:buClrTx/>
            </a:pPr>
            <a:r>
              <a:rPr lang="en-US" dirty="0"/>
              <a:t>Control Group-FAFSA Demo Site</a:t>
            </a:r>
          </a:p>
          <a:p>
            <a:pPr>
              <a:buClrTx/>
            </a:pPr>
            <a:r>
              <a:rPr lang="en-US" dirty="0"/>
              <a:t>Will monitor completion time, error rate and student opinions</a:t>
            </a:r>
          </a:p>
          <a:p>
            <a:pPr>
              <a:buClrTx/>
            </a:pPr>
            <a:r>
              <a:rPr lang="en-US" dirty="0"/>
              <a:t>Estimating costs (Pell) of revised questions</a:t>
            </a:r>
          </a:p>
          <a:p>
            <a:pPr>
              <a:buClrTx/>
            </a:pPr>
            <a:r>
              <a:rPr lang="en-US" dirty="0"/>
              <a:t>Share findings will colleagues and Congress</a:t>
            </a:r>
          </a:p>
          <a:p>
            <a:pPr>
              <a:buClrTx/>
            </a:pPr>
            <a:r>
              <a:rPr lang="en-US" dirty="0"/>
              <a:t>Prepare Final Simplification Proposal to submit during Reauthorization Process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54" y="5848209"/>
            <a:ext cx="190526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6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522</Words>
  <Application>Microsoft Office PowerPoint</Application>
  <PresentationFormat>On-screen Show (4:3)</PresentationFormat>
  <Paragraphs>101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FAFSA Simplification – What's Here and What's on the Horizon </vt:lpstr>
      <vt:lpstr>Early FAFSA Starts in October</vt:lpstr>
      <vt:lpstr>Benefits of FAFSA Changes </vt:lpstr>
      <vt:lpstr>Prior-Prior and Early FAFSA</vt:lpstr>
      <vt:lpstr>Resources: FSA https://financialaidtoolkit.ed.gov/tk/announcement-detail.jsp?id=2017-18-fafsa-changes </vt:lpstr>
      <vt:lpstr>Resources: NCAN, NACAC, NASFAA</vt:lpstr>
      <vt:lpstr>FAFSA Simplification Goals</vt:lpstr>
      <vt:lpstr>FAFSA Simplification Next Steps</vt:lpstr>
      <vt:lpstr>NCAN Simplification Process</vt:lpstr>
      <vt:lpstr>Student Demo: from FSA ID</vt:lpstr>
      <vt:lpstr>Student Eligibility: Combines School and Housing</vt:lpstr>
      <vt:lpstr>Dependency Status: Easier “Who Are My Parents?” Questions</vt:lpstr>
      <vt:lpstr>Parent Demographics: Means Tested Benefits Questions</vt:lpstr>
      <vt:lpstr>Parent Tax Info: Expand Who Can Access IRS DRT</vt:lpstr>
      <vt:lpstr>State Page: New Optional Page</vt:lpstr>
      <vt:lpstr>NCAN Approach to Simplification</vt:lpstr>
      <vt:lpstr>National FAFSA Campaign</vt:lpstr>
      <vt:lpstr>Questions?</vt:lpstr>
    </vt:vector>
  </TitlesOfParts>
  <Company>ISAC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Sam Nelson</cp:lastModifiedBy>
  <cp:revision>15</cp:revision>
  <cp:lastPrinted>2014-06-17T18:32:00Z</cp:lastPrinted>
  <dcterms:created xsi:type="dcterms:W3CDTF">2013-05-22T15:51:51Z</dcterms:created>
  <dcterms:modified xsi:type="dcterms:W3CDTF">2016-07-22T23:43:55Z</dcterms:modified>
</cp:coreProperties>
</file>